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Nuni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77d22bcc8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77d22bcc8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77d22bcc84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7d22bcc8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7d22bcc84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77d22bcc84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77d22bcc8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7d22bcc84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0" name="Google Shape;270;g77d22bcc84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7d22bcc84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7d22bcc84_0_1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77d22bcc84_0_1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7d22bcc84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77d22bcc8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7d22bcc84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7d22bcc84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77d22bcc84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7d22bcc84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7d22bcc84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77d22bcc84_0_1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7d22bcc84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77d22bcc84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73bd0346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73bd0346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773bd0346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73bd0346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73bd0346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9" name="Google Shape;219;g773bd0346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73bd03467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73bd03467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773bd03467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hyperlink" Target="https://xd.adobe.com/view/31488e7d-b29f-4f5c-6b6e-2514b40b4109-4779/screen/4a6fd404-c0df-4a15-97a4-9e8a767be7ff/KOKO-Core-Staff-Management-View-team-1a?fullscree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xd.adobe.com/view/31488e7d-b29f-4f5c-6b6e-2514b40b4109-4779/?fullscre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google.com/spreadsheets/d/1-FzOxrgz6LFlYehrukc3aaM3A25avvJbImBkKzRVnOA/edit#gid=464329658"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Staff Management</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Create Staff - UI</a:t>
            </a:r>
            <a:endParaRPr b="1">
              <a:latin typeface="Nunito"/>
              <a:ea typeface="Nunito"/>
              <a:cs typeface="Nunito"/>
              <a:sym typeface="Nunito"/>
            </a:endParaRPr>
          </a:p>
        </p:txBody>
      </p:sp>
      <p:sp>
        <p:nvSpPr>
          <p:cNvPr id="252" name="Google Shape;252;p2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53" name="Google Shape;253;p28"/>
          <p:cNvPicPr preferRelativeResize="0"/>
          <p:nvPr/>
        </p:nvPicPr>
        <p:blipFill>
          <a:blip r:embed="rId3">
            <a:alphaModFix/>
          </a:blip>
          <a:stretch>
            <a:fillRect/>
          </a:stretch>
        </p:blipFill>
        <p:spPr>
          <a:xfrm>
            <a:off x="5249700" y="189025"/>
            <a:ext cx="6202825" cy="4387075"/>
          </a:xfrm>
          <a:prstGeom prst="rect">
            <a:avLst/>
          </a:prstGeom>
          <a:noFill/>
          <a:ln>
            <a:noFill/>
          </a:ln>
        </p:spPr>
      </p:pic>
      <p:pic>
        <p:nvPicPr>
          <p:cNvPr id="254" name="Google Shape;254;p28"/>
          <p:cNvPicPr preferRelativeResize="0"/>
          <p:nvPr/>
        </p:nvPicPr>
        <p:blipFill>
          <a:blip r:embed="rId4">
            <a:alphaModFix/>
          </a:blip>
          <a:stretch>
            <a:fillRect/>
          </a:stretch>
        </p:blipFill>
        <p:spPr>
          <a:xfrm>
            <a:off x="5301438" y="4675106"/>
            <a:ext cx="6099350" cy="21137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View Sales Team</a:t>
            </a:r>
            <a:endParaRPr b="1">
              <a:latin typeface="Nunito"/>
              <a:ea typeface="Nunito"/>
              <a:cs typeface="Nunito"/>
              <a:sym typeface="Nunito"/>
            </a:endParaRPr>
          </a:p>
        </p:txBody>
      </p:sp>
      <p:sp>
        <p:nvSpPr>
          <p:cNvPr id="261" name="Google Shape;261;p29"/>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62" name="Google Shape;262;p29"/>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63" name="Google Shape;263;p29"/>
          <p:cNvSpPr/>
          <p:nvPr/>
        </p:nvSpPr>
        <p:spPr>
          <a:xfrm>
            <a:off x="1877325"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Create Teams</a:t>
            </a:r>
            <a:endParaRPr/>
          </a:p>
        </p:txBody>
      </p:sp>
      <p:sp>
        <p:nvSpPr>
          <p:cNvPr id="264" name="Google Shape;264;p29"/>
          <p:cNvSpPr/>
          <p:nvPr/>
        </p:nvSpPr>
        <p:spPr>
          <a:xfrm>
            <a:off x="4130788"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Edit Teams</a:t>
            </a:r>
            <a:endParaRPr/>
          </a:p>
        </p:txBody>
      </p:sp>
      <p:sp>
        <p:nvSpPr>
          <p:cNvPr id="265" name="Google Shape;265;p29"/>
          <p:cNvSpPr/>
          <p:nvPr/>
        </p:nvSpPr>
        <p:spPr>
          <a:xfrm>
            <a:off x="6384238"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View Staff members in team</a:t>
            </a:r>
            <a:endParaRPr u="sng"/>
          </a:p>
        </p:txBody>
      </p:sp>
      <p:sp>
        <p:nvSpPr>
          <p:cNvPr id="266" name="Google Shape;266;p29"/>
          <p:cNvSpPr/>
          <p:nvPr/>
        </p:nvSpPr>
        <p:spPr>
          <a:xfrm>
            <a:off x="8699575"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Move </a:t>
            </a:r>
            <a:r>
              <a:rPr lang="en-US">
                <a:solidFill>
                  <a:schemeClr val="dk1"/>
                </a:solidFill>
              </a:rPr>
              <a:t>Staff members to other teams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View Sales Team - UI</a:t>
            </a:r>
            <a:endParaRPr/>
          </a:p>
        </p:txBody>
      </p:sp>
      <p:sp>
        <p:nvSpPr>
          <p:cNvPr id="273" name="Google Shape;273;p30"/>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74" name="Google Shape;274;p30"/>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275" name="Google Shape;275;p30"/>
          <p:cNvPicPr preferRelativeResize="0"/>
          <p:nvPr/>
        </p:nvPicPr>
        <p:blipFill>
          <a:blip r:embed="rId3">
            <a:alphaModFix/>
          </a:blip>
          <a:stretch>
            <a:fillRect/>
          </a:stretch>
        </p:blipFill>
        <p:spPr>
          <a:xfrm>
            <a:off x="1292026" y="986700"/>
            <a:ext cx="9607948" cy="5340925"/>
          </a:xfrm>
          <a:prstGeom prst="rect">
            <a:avLst/>
          </a:prstGeom>
          <a:noFill/>
          <a:ln>
            <a:noFill/>
          </a:ln>
        </p:spPr>
      </p:pic>
      <p:sp>
        <p:nvSpPr>
          <p:cNvPr id="276" name="Google Shape;276;p30"/>
          <p:cNvSpPr txBox="1"/>
          <p:nvPr/>
        </p:nvSpPr>
        <p:spPr>
          <a:xfrm>
            <a:off x="10064925" y="5735575"/>
            <a:ext cx="1936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Wireframes - </a:t>
            </a:r>
            <a:r>
              <a:rPr lang="en-US" u="sng">
                <a:solidFill>
                  <a:schemeClr val="hlink"/>
                </a:solidFill>
                <a:latin typeface="Nunito"/>
                <a:ea typeface="Nunito"/>
                <a:cs typeface="Nunito"/>
                <a:sym typeface="Nunito"/>
                <a:hlinkClick r:id="rId4"/>
              </a:rPr>
              <a:t>Link</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83" name="Google Shape;283;p31"/>
          <p:cNvSpPr txBox="1"/>
          <p:nvPr>
            <p:ph idx="4294967295" type="subTitle"/>
          </p:nvPr>
        </p:nvSpPr>
        <p:spPr>
          <a:xfrm>
            <a:off x="458700" y="3059100"/>
            <a:ext cx="11274600" cy="7398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Major Challenges today</a:t>
            </a:r>
            <a:endParaRPr b="1">
              <a:latin typeface="Nunito"/>
              <a:ea typeface="Nunito"/>
              <a:cs typeface="Nunito"/>
              <a:sym typeface="Nunito"/>
            </a:endParaRPr>
          </a:p>
        </p:txBody>
      </p:sp>
      <p:sp>
        <p:nvSpPr>
          <p:cNvPr id="172" name="Google Shape;172;p2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3" name="Google Shape;173;p20"/>
          <p:cNvSpPr txBox="1"/>
          <p:nvPr>
            <p:ph idx="1" type="subTitle"/>
          </p:nvPr>
        </p:nvSpPr>
        <p:spPr>
          <a:xfrm>
            <a:off x="458699" y="1270795"/>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Staff &amp; Customer account have no relation between them.</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Difficult to track staff involvement using Customer activities and hence Insufficient reporting.</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Not able to add hierarchy to Sales Team </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Plethora of google sheets used by Sales team to track progress.</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What’s required?</a:t>
            </a:r>
            <a:endParaRPr b="1">
              <a:latin typeface="Nunito"/>
              <a:ea typeface="Nunito"/>
              <a:cs typeface="Nunito"/>
              <a:sym typeface="Nunito"/>
            </a:endParaRPr>
          </a:p>
        </p:txBody>
      </p:sp>
      <p:sp>
        <p:nvSpPr>
          <p:cNvPr id="179" name="Google Shape;179;p2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0" name="Google Shape;180;p21"/>
          <p:cNvSpPr txBox="1"/>
          <p:nvPr>
            <p:ph idx="1" type="subTitle"/>
          </p:nvPr>
        </p:nvSpPr>
        <p:spPr>
          <a:xfrm>
            <a:off x="458699" y="1270795"/>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Link Staff &amp; Customer accounts</a:t>
            </a:r>
            <a:endParaRPr/>
          </a:p>
          <a:p>
            <a:pPr indent="0" lvl="0" marL="457200" rtl="0" algn="l">
              <a:spcBef>
                <a:spcPts val="1000"/>
              </a:spcBef>
              <a:spcAft>
                <a:spcPts val="0"/>
              </a:spcAft>
              <a:buNone/>
            </a:pPr>
            <a:r>
              <a:t/>
            </a:r>
            <a:endParaRPr/>
          </a:p>
          <a:p>
            <a:pPr indent="-406400" lvl="0" marL="457200" rtl="0" algn="l">
              <a:spcBef>
                <a:spcPts val="1000"/>
              </a:spcBef>
              <a:spcAft>
                <a:spcPts val="0"/>
              </a:spcAft>
              <a:buSzPts val="2800"/>
              <a:buChar char="●"/>
            </a:pPr>
            <a:r>
              <a:rPr lang="en-US"/>
              <a:t>Multiple Phone number support for Staff and customers</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Concept of Network, Department, Teams to be added</a:t>
            </a:r>
            <a:endParaRPr/>
          </a:p>
          <a:p>
            <a:pPr indent="0" lvl="0" marL="0" rtl="0" algn="l">
              <a:spcBef>
                <a:spcPts val="1000"/>
              </a:spcBef>
              <a:spcAft>
                <a:spcPts val="0"/>
              </a:spcAft>
              <a:buNone/>
            </a:pPr>
            <a:r>
              <a:t/>
            </a:r>
            <a:endParaRPr/>
          </a:p>
          <a:p>
            <a:pPr indent="-406400" lvl="0" marL="457200" rtl="0" algn="l">
              <a:spcBef>
                <a:spcPts val="1000"/>
              </a:spcBef>
              <a:spcAft>
                <a:spcPts val="0"/>
              </a:spcAft>
              <a:buSzPts val="2800"/>
              <a:buChar char="●"/>
            </a:pPr>
            <a:r>
              <a:rPr lang="en-US"/>
              <a:t>Improved reporting</a:t>
            </a:r>
            <a:endParaRPr/>
          </a:p>
          <a:p>
            <a:pPr indent="0" lvl="0" marL="0" rtl="0" algn="l">
              <a:spcBef>
                <a:spcPts val="10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Functionalities</a:t>
            </a:r>
            <a:endParaRPr b="1">
              <a:latin typeface="Nunito"/>
              <a:ea typeface="Nunito"/>
              <a:cs typeface="Nunito"/>
              <a:sym typeface="Nunito"/>
            </a:endParaRPr>
          </a:p>
        </p:txBody>
      </p:sp>
      <p:sp>
        <p:nvSpPr>
          <p:cNvPr id="187" name="Google Shape;187;p22"/>
          <p:cNvSpPr txBox="1"/>
          <p:nvPr>
            <p:ph idx="1" type="subTitle"/>
          </p:nvPr>
        </p:nvSpPr>
        <p:spPr>
          <a:xfrm>
            <a:off x="458724" y="1332475"/>
            <a:ext cx="53262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Phase 1</a:t>
            </a:r>
            <a:endParaRPr b="1"/>
          </a:p>
          <a:p>
            <a:pPr indent="-406400" lvl="0" marL="457200" rtl="0" algn="l">
              <a:spcBef>
                <a:spcPts val="1000"/>
              </a:spcBef>
              <a:spcAft>
                <a:spcPts val="0"/>
              </a:spcAft>
              <a:buSzPts val="2800"/>
              <a:buChar char="●"/>
            </a:pPr>
            <a:r>
              <a:rPr lang="en-US"/>
              <a:t>Create</a:t>
            </a:r>
            <a:r>
              <a:rPr lang="en-US"/>
              <a:t> Staff account and </a:t>
            </a:r>
            <a:r>
              <a:rPr lang="en-US"/>
              <a:t>associate</a:t>
            </a:r>
            <a:r>
              <a:rPr lang="en-US"/>
              <a:t> it with Customer account</a:t>
            </a:r>
            <a:endParaRPr/>
          </a:p>
          <a:p>
            <a:pPr indent="-406400" lvl="0" marL="457200" rtl="0" algn="l">
              <a:spcBef>
                <a:spcPts val="0"/>
              </a:spcBef>
              <a:spcAft>
                <a:spcPts val="0"/>
              </a:spcAft>
              <a:buSzPts val="2800"/>
              <a:buChar char="●"/>
            </a:pPr>
            <a:r>
              <a:rPr lang="en-US"/>
              <a:t>Combined view Staff &amp; Customers</a:t>
            </a:r>
            <a:endParaRPr/>
          </a:p>
          <a:p>
            <a:pPr indent="-406400" lvl="0" marL="457200" rtl="0" algn="l">
              <a:spcBef>
                <a:spcPts val="0"/>
              </a:spcBef>
              <a:spcAft>
                <a:spcPts val="0"/>
              </a:spcAft>
              <a:buSzPts val="2800"/>
              <a:buChar char="●"/>
            </a:pPr>
            <a:r>
              <a:rPr lang="en-US"/>
              <a:t>View all staff</a:t>
            </a:r>
            <a:endParaRPr/>
          </a:p>
          <a:p>
            <a:pPr indent="-406400" lvl="0" marL="457200" rtl="0" algn="l">
              <a:spcBef>
                <a:spcPts val="0"/>
              </a:spcBef>
              <a:spcAft>
                <a:spcPts val="0"/>
              </a:spcAft>
              <a:buSzPts val="2800"/>
              <a:buChar char="●"/>
            </a:pPr>
            <a:r>
              <a:rPr lang="en-US"/>
              <a:t>View teams</a:t>
            </a:r>
            <a:endParaRPr/>
          </a:p>
          <a:p>
            <a:pPr indent="-406400" lvl="0" marL="457200" rtl="0" algn="l">
              <a:spcBef>
                <a:spcPts val="0"/>
              </a:spcBef>
              <a:spcAft>
                <a:spcPts val="0"/>
              </a:spcAft>
              <a:buSzPts val="2800"/>
              <a:buChar char="●"/>
            </a:pPr>
            <a:r>
              <a:rPr lang="en-US"/>
              <a:t>Move individuals between teams</a:t>
            </a:r>
            <a:endParaRPr/>
          </a:p>
          <a:p>
            <a:pPr indent="0" lvl="0" marL="457200" rtl="0" algn="l">
              <a:spcBef>
                <a:spcPts val="1000"/>
              </a:spcBef>
              <a:spcAft>
                <a:spcPts val="0"/>
              </a:spcAft>
              <a:buNone/>
            </a:pPr>
            <a:r>
              <a:t/>
            </a:r>
            <a:endParaRPr/>
          </a:p>
        </p:txBody>
      </p:sp>
      <p:sp>
        <p:nvSpPr>
          <p:cNvPr id="188" name="Google Shape;188;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9" name="Google Shape;189;p22"/>
          <p:cNvSpPr txBox="1"/>
          <p:nvPr>
            <p:ph idx="1" type="subTitle"/>
          </p:nvPr>
        </p:nvSpPr>
        <p:spPr>
          <a:xfrm>
            <a:off x="6087649" y="1332475"/>
            <a:ext cx="53262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Phase 2</a:t>
            </a:r>
            <a:endParaRPr b="1"/>
          </a:p>
          <a:p>
            <a:pPr indent="-406400" lvl="0" marL="457200" rtl="0" algn="l">
              <a:spcBef>
                <a:spcPts val="1000"/>
              </a:spcBef>
              <a:spcAft>
                <a:spcPts val="0"/>
              </a:spcAft>
              <a:buSzPts val="2800"/>
              <a:buChar char="●"/>
            </a:pPr>
            <a:r>
              <a:rPr lang="en-US"/>
              <a:t>Activity / audit log changes</a:t>
            </a:r>
            <a:endParaRPr/>
          </a:p>
          <a:p>
            <a:pPr indent="-406400" lvl="0" marL="457200" rtl="0" algn="l">
              <a:spcBef>
                <a:spcPts val="0"/>
              </a:spcBef>
              <a:spcAft>
                <a:spcPts val="0"/>
              </a:spcAft>
              <a:buSzPts val="2800"/>
              <a:buChar char="●"/>
            </a:pPr>
            <a:r>
              <a:rPr lang="en-US"/>
              <a:t>New team structure</a:t>
            </a:r>
            <a:endParaRPr/>
          </a:p>
          <a:p>
            <a:pPr indent="-406400" lvl="0" marL="457200" rtl="0" algn="l">
              <a:spcBef>
                <a:spcPts val="0"/>
              </a:spcBef>
              <a:spcAft>
                <a:spcPts val="0"/>
              </a:spcAft>
              <a:buSzPts val="2800"/>
              <a:buChar char="●"/>
            </a:pPr>
            <a:r>
              <a:rPr lang="en-US"/>
              <a:t>Add new team</a:t>
            </a:r>
            <a:endParaRPr/>
          </a:p>
          <a:p>
            <a:pPr indent="-406400" lvl="0" marL="457200" rtl="0" algn="l">
              <a:spcBef>
                <a:spcPts val="0"/>
              </a:spcBef>
              <a:spcAft>
                <a:spcPts val="0"/>
              </a:spcAft>
              <a:buSzPts val="2800"/>
              <a:buChar char="●"/>
            </a:pPr>
            <a:r>
              <a:rPr lang="en-US"/>
              <a:t>Page or editing departments and job titles</a:t>
            </a:r>
            <a:endParaRPr/>
          </a:p>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Wireframes</a:t>
            </a:r>
            <a:endParaRPr/>
          </a:p>
        </p:txBody>
      </p:sp>
      <p:sp>
        <p:nvSpPr>
          <p:cNvPr id="196" name="Google Shape;196;p23"/>
          <p:cNvSpPr txBox="1"/>
          <p:nvPr>
            <p:ph idx="1" type="subTitle"/>
          </p:nvPr>
        </p:nvSpPr>
        <p:spPr>
          <a:xfrm>
            <a:off x="458725" y="3090000"/>
            <a:ext cx="11274600" cy="6780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u="sng">
                <a:solidFill>
                  <a:schemeClr val="hlink"/>
                </a:solidFill>
                <a:hlinkClick r:id="rId3"/>
              </a:rPr>
              <a:t>Link</a:t>
            </a:r>
            <a:endParaRPr/>
          </a:p>
        </p:txBody>
      </p:sp>
      <p:sp>
        <p:nvSpPr>
          <p:cNvPr id="197" name="Google Shape;197;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Database Schema</a:t>
            </a:r>
            <a:endParaRPr b="1">
              <a:latin typeface="Nunito"/>
              <a:ea typeface="Nunito"/>
              <a:cs typeface="Nunito"/>
              <a:sym typeface="Nunito"/>
            </a:endParaRPr>
          </a:p>
        </p:txBody>
      </p:sp>
      <p:sp>
        <p:nvSpPr>
          <p:cNvPr id="203" name="Google Shape;203;p2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940175" y="4391100"/>
            <a:ext cx="6858000" cy="10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Details - </a:t>
            </a:r>
            <a:r>
              <a:rPr lang="en-US" u="sng">
                <a:solidFill>
                  <a:schemeClr val="hlink"/>
                </a:solidFill>
                <a:latin typeface="Nunito"/>
                <a:ea typeface="Nunito"/>
                <a:cs typeface="Nunito"/>
                <a:sym typeface="Nunito"/>
                <a:hlinkClick r:id="rId3"/>
              </a:rPr>
              <a:t>Google sheet</a:t>
            </a:r>
            <a:r>
              <a:rPr lang="en-US">
                <a:latin typeface="Nunito"/>
                <a:ea typeface="Nunito"/>
                <a:cs typeface="Nunito"/>
                <a:sym typeface="Nunito"/>
              </a:rPr>
              <a:t> with all model changes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05" name="Google Shape;205;p24"/>
          <p:cNvSpPr txBox="1"/>
          <p:nvPr/>
        </p:nvSpPr>
        <p:spPr>
          <a:xfrm>
            <a:off x="518050" y="1258027"/>
            <a:ext cx="2997300" cy="247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 Update: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Manager</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User</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PreOrder</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Order Item</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06" name="Google Shape;206;p24"/>
          <p:cNvSpPr txBox="1"/>
          <p:nvPr/>
        </p:nvSpPr>
        <p:spPr>
          <a:xfrm>
            <a:off x="4296775" y="1258000"/>
            <a:ext cx="2997300" cy="247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 Create:</a:t>
            </a:r>
            <a:br>
              <a:rPr lang="en-US">
                <a:latin typeface="Nunito"/>
                <a:ea typeface="Nunito"/>
                <a:cs typeface="Nunito"/>
                <a:sym typeface="Nunito"/>
              </a:rPr>
            </a:b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MobileNetworkOperator</a:t>
            </a:r>
            <a:br>
              <a:rPr lang="en-US">
                <a:latin typeface="Nunito"/>
                <a:ea typeface="Nunito"/>
                <a:cs typeface="Nunito"/>
                <a:sym typeface="Nunito"/>
              </a:rPr>
            </a:br>
            <a:r>
              <a:rPr lang="en-US">
                <a:latin typeface="Nunito"/>
                <a:ea typeface="Nunito"/>
                <a:cs typeface="Nunito"/>
                <a:sym typeface="Nunito"/>
              </a:rPr>
              <a:t>PhoneNumber</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JobTitle</a:t>
            </a:r>
            <a:endParaRPr>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Network</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Department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Team</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TeamMoves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SupervisorMoves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07" name="Google Shape;207;p24"/>
          <p:cNvSpPr txBox="1"/>
          <p:nvPr/>
        </p:nvSpPr>
        <p:spPr>
          <a:xfrm>
            <a:off x="8075500" y="1258025"/>
            <a:ext cx="2997300" cy="2479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To Delete: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EmployeeSalesRole</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SignupSalesChannel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Base Tables</a:t>
            </a:r>
            <a:endParaRPr b="1">
              <a:latin typeface="Nunito"/>
              <a:ea typeface="Nunito"/>
              <a:cs typeface="Nunito"/>
              <a:sym typeface="Nunito"/>
            </a:endParaRPr>
          </a:p>
        </p:txBody>
      </p:sp>
      <p:sp>
        <p:nvSpPr>
          <p:cNvPr id="214" name="Google Shape;214;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5" name="Google Shape;215;p25"/>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MobileNetworkOperator</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MobileNetworkOperator would be managed independently and it will be linked with Phone Numbers of Users.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Currently we are supporting only Safaricom, so by default all PhoneNumbers in System would have mno_id as Safaricom</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solidFill>
                  <a:schemeClr val="dk1"/>
                </a:solidFill>
                <a:latin typeface="Nunito"/>
                <a:ea typeface="Nunito"/>
                <a:cs typeface="Nunito"/>
                <a:sym typeface="Nunito"/>
              </a:rPr>
              <a:t>These can be added using Mobile Network Operator section.</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Default: Safaricom</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JobTitle</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JobTitle would be used when Staff is getting created.</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These can be added using Job Title section.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Network</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A network comprises of various teams and would help identify a region.</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Teams will be created inside a network.</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A staff member will be associated with one of the team.</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Department</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A department can be assigned to the staff while creating / editing them.</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A department can be created from department section.</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Existence of department is independent of Network / Team</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Default: Sales &amp; None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6"/>
          <p:cNvPicPr preferRelativeResize="0"/>
          <p:nvPr/>
        </p:nvPicPr>
        <p:blipFill>
          <a:blip r:embed="rId3">
            <a:alphaModFix/>
          </a:blip>
          <a:stretch>
            <a:fillRect/>
          </a:stretch>
        </p:blipFill>
        <p:spPr>
          <a:xfrm>
            <a:off x="6873863" y="2278850"/>
            <a:ext cx="4981575" cy="3962400"/>
          </a:xfrm>
          <a:prstGeom prst="rect">
            <a:avLst/>
          </a:prstGeom>
          <a:noFill/>
          <a:ln>
            <a:noFill/>
          </a:ln>
        </p:spPr>
      </p:pic>
      <p:sp>
        <p:nvSpPr>
          <p:cNvPr id="222" name="Google Shape;222;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Main Menu</a:t>
            </a:r>
            <a:endParaRPr b="1">
              <a:latin typeface="Nunito"/>
              <a:ea typeface="Nunito"/>
              <a:cs typeface="Nunito"/>
              <a:sym typeface="Nunito"/>
            </a:endParaRPr>
          </a:p>
        </p:txBody>
      </p:sp>
      <p:sp>
        <p:nvSpPr>
          <p:cNvPr id="223" name="Google Shape;223;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24" name="Google Shape;224;p26"/>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Staff section would be visible to user with permissions of Managing Users.</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Pages under User Section:</a:t>
            </a:r>
            <a:endParaRPr>
              <a:latin typeface="Nunito"/>
              <a:ea typeface="Nunito"/>
              <a:cs typeface="Nunito"/>
              <a:sym typeface="Nunito"/>
            </a:endParaRPr>
          </a:p>
          <a:p>
            <a:pPr indent="-317500" lvl="1" marL="914400" rtl="0" algn="l">
              <a:spcBef>
                <a:spcPts val="0"/>
              </a:spcBef>
              <a:spcAft>
                <a:spcPts val="0"/>
              </a:spcAft>
              <a:buSzPts val="1400"/>
              <a:buFont typeface="Nunito"/>
              <a:buAutoNum type="alphaLcPeriod"/>
            </a:pPr>
            <a:r>
              <a:rPr lang="en-US">
                <a:latin typeface="Nunito"/>
                <a:ea typeface="Nunito"/>
                <a:cs typeface="Nunito"/>
                <a:sym typeface="Nunito"/>
              </a:rPr>
              <a:t>View Staff -&gt; All Managers team would be shown under it.</a:t>
            </a:r>
            <a:endParaRPr>
              <a:latin typeface="Nunito"/>
              <a:ea typeface="Nunito"/>
              <a:cs typeface="Nunito"/>
              <a:sym typeface="Nunito"/>
            </a:endParaRPr>
          </a:p>
          <a:p>
            <a:pPr indent="-317500" lvl="1" marL="914400" rtl="0" algn="l">
              <a:spcBef>
                <a:spcPts val="0"/>
              </a:spcBef>
              <a:spcAft>
                <a:spcPts val="0"/>
              </a:spcAft>
              <a:buSzPts val="1400"/>
              <a:buFont typeface="Nunito"/>
              <a:buAutoNum type="alphaLcPeriod"/>
            </a:pPr>
            <a:r>
              <a:rPr lang="en-US">
                <a:latin typeface="Nunito"/>
                <a:ea typeface="Nunito"/>
                <a:cs typeface="Nunito"/>
                <a:sym typeface="Nunito"/>
              </a:rPr>
              <a:t>View Sales team -&gt; All Team managed under Sales department would be listed in this section</a:t>
            </a:r>
            <a:endParaRPr>
              <a:latin typeface="Nunito"/>
              <a:ea typeface="Nunito"/>
              <a:cs typeface="Nunito"/>
              <a:sym typeface="Nunito"/>
            </a:endParaRPr>
          </a:p>
          <a:p>
            <a:pPr indent="-317500" lvl="1" marL="914400" rtl="0" algn="l">
              <a:spcBef>
                <a:spcPts val="0"/>
              </a:spcBef>
              <a:spcAft>
                <a:spcPts val="0"/>
              </a:spcAft>
              <a:buSzPts val="1400"/>
              <a:buFont typeface="Nunito"/>
              <a:buAutoNum type="alphaLcPeriod"/>
            </a:pPr>
            <a:r>
              <a:rPr lang="en-US">
                <a:latin typeface="Nunito"/>
                <a:ea typeface="Nunito"/>
                <a:cs typeface="Nunito"/>
                <a:sym typeface="Nunito"/>
              </a:rPr>
              <a:t>Roles -&gt; Section to manage roles for koko managers.</a:t>
            </a:r>
            <a:endParaRPr>
              <a:latin typeface="Nunito"/>
              <a:ea typeface="Nunito"/>
              <a:cs typeface="Nunito"/>
              <a:sym typeface="Nunito"/>
            </a:endParaRPr>
          </a:p>
          <a:p>
            <a:pPr indent="-317500" lvl="1" marL="914400" rtl="0" algn="l">
              <a:spcBef>
                <a:spcPts val="0"/>
              </a:spcBef>
              <a:spcAft>
                <a:spcPts val="0"/>
              </a:spcAft>
              <a:buSzPts val="1400"/>
              <a:buFont typeface="Nunito"/>
              <a:buAutoNum type="alphaLcPeriod"/>
            </a:pPr>
            <a:r>
              <a:rPr lang="en-US">
                <a:latin typeface="Nunito"/>
                <a:ea typeface="Nunito"/>
                <a:cs typeface="Nunito"/>
                <a:sym typeface="Nunito"/>
              </a:rPr>
              <a:t>Audit -&gt; Section to view all Audit logs for </a:t>
            </a:r>
            <a:r>
              <a:rPr lang="en-US">
                <a:solidFill>
                  <a:schemeClr val="dk1"/>
                </a:solidFill>
                <a:latin typeface="Nunito"/>
                <a:ea typeface="Nunito"/>
                <a:cs typeface="Nunito"/>
                <a:sym typeface="Nunito"/>
              </a:rPr>
              <a:t>koko managers.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cxnSp>
        <p:nvCxnSpPr>
          <p:cNvPr id="225" name="Google Shape;225;p26"/>
          <p:cNvCxnSpPr/>
          <p:nvPr/>
        </p:nvCxnSpPr>
        <p:spPr>
          <a:xfrm>
            <a:off x="6993675" y="3416675"/>
            <a:ext cx="24600" cy="2306700"/>
          </a:xfrm>
          <a:prstGeom prst="straightConnector1">
            <a:avLst/>
          </a:prstGeom>
          <a:noFill/>
          <a:ln cap="flat" cmpd="sng" w="38100">
            <a:solidFill>
              <a:srgbClr val="FF0000"/>
            </a:solidFill>
            <a:prstDash val="solid"/>
            <a:round/>
            <a:headEnd len="med" w="med" type="none"/>
            <a:tailEnd len="med" w="med" type="none"/>
          </a:ln>
        </p:spPr>
      </p:cxnSp>
      <p:cxnSp>
        <p:nvCxnSpPr>
          <p:cNvPr id="226" name="Google Shape;226;p26"/>
          <p:cNvCxnSpPr/>
          <p:nvPr/>
        </p:nvCxnSpPr>
        <p:spPr>
          <a:xfrm>
            <a:off x="8798900" y="3416675"/>
            <a:ext cx="24600" cy="2306700"/>
          </a:xfrm>
          <a:prstGeom prst="straightConnector1">
            <a:avLst/>
          </a:prstGeom>
          <a:noFill/>
          <a:ln cap="flat" cmpd="sng" w="38100">
            <a:solidFill>
              <a:srgbClr val="FF0000"/>
            </a:solidFill>
            <a:prstDash val="solid"/>
            <a:round/>
            <a:headEnd len="med" w="med" type="none"/>
            <a:tailEnd len="med" w="med" type="none"/>
          </a:ln>
        </p:spPr>
      </p:cxnSp>
      <p:cxnSp>
        <p:nvCxnSpPr>
          <p:cNvPr id="227" name="Google Shape;227;p26"/>
          <p:cNvCxnSpPr/>
          <p:nvPr/>
        </p:nvCxnSpPr>
        <p:spPr>
          <a:xfrm>
            <a:off x="7006025" y="3453675"/>
            <a:ext cx="1813200" cy="0"/>
          </a:xfrm>
          <a:prstGeom prst="straightConnector1">
            <a:avLst/>
          </a:prstGeom>
          <a:noFill/>
          <a:ln cap="flat" cmpd="sng" w="38100">
            <a:solidFill>
              <a:srgbClr val="FF0000"/>
            </a:solidFill>
            <a:prstDash val="solid"/>
            <a:round/>
            <a:headEnd len="med" w="med" type="none"/>
            <a:tailEnd len="med" w="med" type="none"/>
          </a:ln>
        </p:spPr>
      </p:cxnSp>
      <p:cxnSp>
        <p:nvCxnSpPr>
          <p:cNvPr id="228" name="Google Shape;228;p26"/>
          <p:cNvCxnSpPr/>
          <p:nvPr/>
        </p:nvCxnSpPr>
        <p:spPr>
          <a:xfrm>
            <a:off x="7006025" y="5723375"/>
            <a:ext cx="1825500" cy="246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latin typeface="Nunito"/>
                <a:ea typeface="Nunito"/>
                <a:cs typeface="Nunito"/>
                <a:sym typeface="Nunito"/>
              </a:rPr>
              <a:t>Create Staff - UX</a:t>
            </a:r>
            <a:endParaRPr b="1">
              <a:latin typeface="Nunito"/>
              <a:ea typeface="Nunito"/>
              <a:cs typeface="Nunito"/>
              <a:sym typeface="Nunito"/>
            </a:endParaRPr>
          </a:p>
        </p:txBody>
      </p:sp>
      <p:sp>
        <p:nvSpPr>
          <p:cNvPr id="235" name="Google Shape;235;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6" name="Google Shape;236;p27"/>
          <p:cNvSpPr txBox="1"/>
          <p:nvPr/>
        </p:nvSpPr>
        <p:spPr>
          <a:xfrm>
            <a:off x="185025" y="1085450"/>
            <a:ext cx="11816400" cy="5155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37" name="Google Shape;237;p27"/>
          <p:cNvSpPr/>
          <p:nvPr/>
        </p:nvSpPr>
        <p:spPr>
          <a:xfrm>
            <a:off x="505725"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Add Staff details</a:t>
            </a:r>
            <a:endParaRPr/>
          </a:p>
        </p:txBody>
      </p:sp>
      <p:sp>
        <p:nvSpPr>
          <p:cNvPr id="238" name="Google Shape;238;p27"/>
          <p:cNvSpPr/>
          <p:nvPr/>
        </p:nvSpPr>
        <p:spPr>
          <a:xfrm>
            <a:off x="2773500"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Add Roles</a:t>
            </a:r>
            <a:endParaRPr/>
          </a:p>
        </p:txBody>
      </p:sp>
      <p:sp>
        <p:nvSpPr>
          <p:cNvPr id="239" name="Google Shape;239;p27"/>
          <p:cNvSpPr/>
          <p:nvPr/>
        </p:nvSpPr>
        <p:spPr>
          <a:xfrm>
            <a:off x="5158850"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Add details of Customer account to be linked</a:t>
            </a:r>
            <a:endParaRPr u="sng"/>
          </a:p>
        </p:txBody>
      </p:sp>
      <p:cxnSp>
        <p:nvCxnSpPr>
          <p:cNvPr id="240" name="Google Shape;240;p27"/>
          <p:cNvCxnSpPr>
            <a:stCxn id="237" idx="3"/>
            <a:endCxn id="238" idx="1"/>
          </p:cNvCxnSpPr>
          <p:nvPr/>
        </p:nvCxnSpPr>
        <p:spPr>
          <a:xfrm>
            <a:off x="2096925" y="3121925"/>
            <a:ext cx="676500" cy="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7"/>
          <p:cNvCxnSpPr>
            <a:stCxn id="238" idx="3"/>
            <a:endCxn id="239" idx="1"/>
          </p:cNvCxnSpPr>
          <p:nvPr/>
        </p:nvCxnSpPr>
        <p:spPr>
          <a:xfrm>
            <a:off x="4364700" y="3121925"/>
            <a:ext cx="794100" cy="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27"/>
          <p:cNvSpPr/>
          <p:nvPr/>
        </p:nvSpPr>
        <p:spPr>
          <a:xfrm>
            <a:off x="7480375" y="2133875"/>
            <a:ext cx="1591200" cy="1973400"/>
          </a:xfrm>
          <a:prstGeom prst="rect">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Preview all details</a:t>
            </a:r>
            <a:endParaRPr/>
          </a:p>
        </p:txBody>
      </p:sp>
      <p:sp>
        <p:nvSpPr>
          <p:cNvPr id="243" name="Google Shape;243;p27"/>
          <p:cNvSpPr/>
          <p:nvPr/>
        </p:nvSpPr>
        <p:spPr>
          <a:xfrm>
            <a:off x="9806800" y="2548325"/>
            <a:ext cx="1591200" cy="1147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Staff account created</a:t>
            </a:r>
            <a:endParaRPr b="1"/>
          </a:p>
        </p:txBody>
      </p:sp>
      <p:cxnSp>
        <p:nvCxnSpPr>
          <p:cNvPr id="244" name="Google Shape;244;p27"/>
          <p:cNvCxnSpPr>
            <a:stCxn id="239" idx="3"/>
            <a:endCxn id="242" idx="1"/>
          </p:cNvCxnSpPr>
          <p:nvPr/>
        </p:nvCxnSpPr>
        <p:spPr>
          <a:xfrm flipH="1" rot="10800000">
            <a:off x="6750050" y="3120725"/>
            <a:ext cx="730200" cy="1200"/>
          </a:xfrm>
          <a:prstGeom prst="straightConnector1">
            <a:avLst/>
          </a:prstGeom>
          <a:noFill/>
          <a:ln cap="flat" cmpd="sng" w="9525">
            <a:solidFill>
              <a:schemeClr val="dk2"/>
            </a:solidFill>
            <a:prstDash val="solid"/>
            <a:round/>
            <a:headEnd len="med" w="med" type="none"/>
            <a:tailEnd len="med" w="med" type="triangle"/>
          </a:ln>
        </p:spPr>
      </p:cxnSp>
      <p:cxnSp>
        <p:nvCxnSpPr>
          <p:cNvPr id="245" name="Google Shape;245;p27"/>
          <p:cNvCxnSpPr>
            <a:stCxn id="242" idx="3"/>
            <a:endCxn id="243" idx="1"/>
          </p:cNvCxnSpPr>
          <p:nvPr/>
        </p:nvCxnSpPr>
        <p:spPr>
          <a:xfrm>
            <a:off x="9071575" y="3120575"/>
            <a:ext cx="735300" cy="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